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B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690"/>
  </p:normalViewPr>
  <p:slideViewPr>
    <p:cSldViewPr snapToGrid="0">
      <p:cViewPr varScale="1">
        <p:scale>
          <a:sx n="135" d="100"/>
          <a:sy n="135" d="100"/>
        </p:scale>
        <p:origin x="19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130ED-D162-1BF1-9A95-853861333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5EE707-1CD4-81C3-010B-1344E6AA4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A0C02-567A-80CC-DF1F-DE28B5CBF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90F9-A8F6-E341-B240-6F8640521C13}" type="datetimeFigureOut">
              <a:rPr lang="en-BD" smtClean="0"/>
              <a:t>7/9/25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A5C5A-AD94-031D-3015-35FF76B2C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DFCD6-97BA-A122-ADDF-E7B59FD00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DAEE-DEDC-2740-9649-9691CD461423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699477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81CFF-B5F8-9D36-DE1E-AF3C04DA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A6B4DC-BB53-7106-97FC-23F0BED465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55A67-F35E-A24A-D9BC-2AE36A606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90F9-A8F6-E341-B240-6F8640521C13}" type="datetimeFigureOut">
              <a:rPr lang="en-BD" smtClean="0"/>
              <a:t>7/9/25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3AE88-8507-78A6-FB68-EE91A5F02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01815-E8DE-14D2-3B32-8CC0B128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DAEE-DEDC-2740-9649-9691CD461423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606411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618296-2E57-0223-FC72-ABF77C577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0EC04A-9CE5-7424-4A8E-E9A412B69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319D8-7B9F-01C4-FB46-3FCB188F9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90F9-A8F6-E341-B240-6F8640521C13}" type="datetimeFigureOut">
              <a:rPr lang="en-BD" smtClean="0"/>
              <a:t>7/9/25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281A2-E4BF-EDAF-0A2A-D1118DF92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EF8F6-20AB-7CF9-2054-0C1760E96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DAEE-DEDC-2740-9649-9691CD461423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690239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B4458-86BD-4D96-690E-F9C57FB6D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85F78-6BE0-E78C-4E59-59524F589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04203-5D69-739F-1D4D-D6608611A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90F9-A8F6-E341-B240-6F8640521C13}" type="datetimeFigureOut">
              <a:rPr lang="en-BD" smtClean="0"/>
              <a:t>7/9/25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DFEAE-B268-2E87-992E-DBA8EEBD1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FFB70-77BA-E1BB-E0BB-37B4122C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DAEE-DEDC-2740-9649-9691CD461423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705341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DCE3D-61D0-7EF1-F7E1-623D216F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66968-7D94-F7B8-0429-33948B40F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7CCB2-E1AE-719F-DF6D-ED9A18E18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90F9-A8F6-E341-B240-6F8640521C13}" type="datetimeFigureOut">
              <a:rPr lang="en-BD" smtClean="0"/>
              <a:t>7/9/25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DE08D-792E-EC8B-DE1D-8ABA6F303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A6B82-B547-C27A-F6AD-C08E23553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DAEE-DEDC-2740-9649-9691CD461423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911816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A14A4-B031-596B-DF1D-1192156F0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3D72A-F3AF-217B-E4EB-9699AA687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4F2A7-E0BE-B563-B522-905782FC9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A28B3-C688-FE09-41CE-EECCDE480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90F9-A8F6-E341-B240-6F8640521C13}" type="datetimeFigureOut">
              <a:rPr lang="en-BD" smtClean="0"/>
              <a:t>7/9/25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792B5-336B-0594-EF3F-27B6C811D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B6082-DD69-7734-65C8-D794FD743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DAEE-DEDC-2740-9649-9691CD461423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058342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E15C-2EB3-57B9-6838-E81A8F710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9A338-0447-98BD-BA0E-566409D9B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8BE01-2543-6B45-CC2D-19C44E133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F4C51-6199-456F-8B91-1FC2229EC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CE1961-5EB8-DAFA-2AE9-E9F3EBB283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4E81F4-5EBA-0706-E5A2-2338C635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90F9-A8F6-E341-B240-6F8640521C13}" type="datetimeFigureOut">
              <a:rPr lang="en-BD" smtClean="0"/>
              <a:t>7/9/25</a:t>
            </a:fld>
            <a:endParaRPr lang="en-B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21A3B8-8C72-A583-E4BA-B5BA8806E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3585DD-64B2-46F8-A265-4379FD3E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DAEE-DEDC-2740-9649-9691CD461423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9514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FB20-8216-BF5A-7E3F-625A609D1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91A4D-00D4-F096-7DAB-5D5A2B87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90F9-A8F6-E341-B240-6F8640521C13}" type="datetimeFigureOut">
              <a:rPr lang="en-BD" smtClean="0"/>
              <a:t>7/9/25</a:t>
            </a:fld>
            <a:endParaRPr lang="en-B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407B3-F1A9-72CE-54EF-7544E2141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48ED2-F941-4760-26AA-186CDC09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DAEE-DEDC-2740-9649-9691CD461423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5429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F7FF8-7A61-D94B-BEFE-E0F576F4E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90F9-A8F6-E341-B240-6F8640521C13}" type="datetimeFigureOut">
              <a:rPr lang="en-BD" smtClean="0"/>
              <a:t>7/9/25</a:t>
            </a:fld>
            <a:endParaRPr lang="en-B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9FC289-9DD1-8B09-A855-EF77F76AB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31AF6-4DA3-55E0-1FFD-3F1C61F6F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DAEE-DEDC-2740-9649-9691CD461423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105187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79BB6-066E-07F7-AAF3-BF4D34884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4BB0B-0890-6D01-1DC0-B28827FDE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C1285-6405-C014-42A0-78221C919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65A9C-680E-06EF-07CE-D7D41CEA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90F9-A8F6-E341-B240-6F8640521C13}" type="datetimeFigureOut">
              <a:rPr lang="en-BD" smtClean="0"/>
              <a:t>7/9/25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2DAA6-43E1-4E31-76E8-552EC06BF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31624-862A-5987-00D2-97D52C951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DAEE-DEDC-2740-9649-9691CD461423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771982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611C-084D-1002-C292-F821D296E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FBC457-E9A7-5304-D91E-F4F04927B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AEC35F-3EBF-D202-89B4-77E783B7E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FB804-8EDB-01BC-A5B6-2E8A12230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90F9-A8F6-E341-B240-6F8640521C13}" type="datetimeFigureOut">
              <a:rPr lang="en-BD" smtClean="0"/>
              <a:t>7/9/25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D72F01-23C5-AD7D-2296-494177079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60C27-DE1F-704D-DED6-5ACF0D6F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EDAEE-DEDC-2740-9649-9691CD461423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48801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38A1CA-E7A5-D79C-EFBF-119E606C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F6600-48B1-F967-4B3A-57CB61B20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4CB30-56D6-2311-BF1B-8B04D7A35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0890F9-A8F6-E341-B240-6F8640521C13}" type="datetimeFigureOut">
              <a:rPr lang="en-BD" smtClean="0"/>
              <a:t>7/9/25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FFE87-ABC0-CA5C-C795-C875F738E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462D5-AE5F-5BBB-672E-F7B3B5B48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FEDAEE-DEDC-2740-9649-9691CD461423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35758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931B-418C-0F8A-2787-E2891B08CA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D" dirty="0"/>
              <a:t>LDA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9B41F6-5C5D-8680-B843-2236B3A130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BD" dirty="0"/>
              <a:t>Rakib Mahmud</a:t>
            </a:r>
          </a:p>
        </p:txBody>
      </p:sp>
    </p:spTree>
    <p:extLst>
      <p:ext uri="{BB962C8B-B14F-4D97-AF65-F5344CB8AC3E}">
        <p14:creationId xmlns:p14="http://schemas.microsoft.com/office/powerpoint/2010/main" val="4234986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otebook with writing on it&#10;&#10;AI-generated content may be incorrect.">
            <a:extLst>
              <a:ext uri="{FF2B5EF4-FFF2-40B4-BE49-F238E27FC236}">
                <a16:creationId xmlns:a16="http://schemas.microsoft.com/office/drawing/2014/main" id="{7ABCB1E4-723A-FB8D-45A2-9EBADBB4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07" t="7491" r="-733" b="22886"/>
          <a:stretch/>
        </p:blipFill>
        <p:spPr>
          <a:xfrm>
            <a:off x="1066799" y="98981"/>
            <a:ext cx="10462181" cy="665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41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otebook with writing on it&#10;&#10;AI-generated content may be incorrect.">
            <a:extLst>
              <a:ext uri="{FF2B5EF4-FFF2-40B4-BE49-F238E27FC236}">
                <a16:creationId xmlns:a16="http://schemas.microsoft.com/office/drawing/2014/main" id="{5F2AB845-C417-496A-9299-6C75AE6969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14" t="49905" r="9618" b="8190"/>
          <a:stretch/>
        </p:blipFill>
        <p:spPr>
          <a:xfrm>
            <a:off x="1392024" y="267486"/>
            <a:ext cx="9407951" cy="632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00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hand holding a piece of paper&#10;&#10;AI-generated content may be incorrect.">
            <a:extLst>
              <a:ext uri="{FF2B5EF4-FFF2-40B4-BE49-F238E27FC236}">
                <a16:creationId xmlns:a16="http://schemas.microsoft.com/office/drawing/2014/main" id="{AE679988-6EDB-52F8-62D9-24D56336A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46" t="10472" r="5708" b="59065"/>
          <a:stretch/>
        </p:blipFill>
        <p:spPr>
          <a:xfrm>
            <a:off x="1338605" y="697583"/>
            <a:ext cx="9492793" cy="5081047"/>
          </a:xfrm>
        </p:spPr>
      </p:pic>
    </p:spTree>
    <p:extLst>
      <p:ext uri="{BB962C8B-B14F-4D97-AF65-F5344CB8AC3E}">
        <p14:creationId xmlns:p14="http://schemas.microsoft.com/office/powerpoint/2010/main" val="2656052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A57B2F-C901-4023-A469-D9C327979D2C}"/>
              </a:ext>
            </a:extLst>
          </p:cNvPr>
          <p:cNvSpPr txBox="1"/>
          <p:nvPr/>
        </p:nvSpPr>
        <p:spPr>
          <a:xfrm>
            <a:off x="3054285" y="2450969"/>
            <a:ext cx="55793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D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59778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AFEFE-6A70-CE2F-D0AE-445BA8422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06F9B-55DE-0BBA-4741-8E26D388A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D" dirty="0"/>
              <a:t>Linear Discriminant Analysis (LDA) is a supervised machine learning algorithm primarily used for dimensionality reduction and classification tasks.</a:t>
            </a:r>
          </a:p>
          <a:p>
            <a:r>
              <a:rPr lang="en-BD" dirty="0"/>
              <a:t>The goal is to find a linear combination of features that maximizes the separation between different classes while minimizing the spread (variance) within each class.</a:t>
            </a:r>
          </a:p>
          <a:p>
            <a:r>
              <a:rPr lang="en-BD" dirty="0"/>
              <a:t>Maximizing mean difference.</a:t>
            </a:r>
          </a:p>
          <a:p>
            <a:r>
              <a:rPr lang="en-BD" dirty="0"/>
              <a:t>Minimizing within-class scatter  </a:t>
            </a:r>
          </a:p>
        </p:txBody>
      </p:sp>
    </p:spTree>
    <p:extLst>
      <p:ext uri="{BB962C8B-B14F-4D97-AF65-F5344CB8AC3E}">
        <p14:creationId xmlns:p14="http://schemas.microsoft.com/office/powerpoint/2010/main" val="662677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D453-CE74-8B24-0A18-957B162C9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LDA (Steps)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53BFF-45AE-DD27-B912-2FF479BA8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Compute the class means of dependent variable</a:t>
            </a:r>
          </a:p>
          <a:p>
            <a:r>
              <a:rPr lang="en-GB" dirty="0"/>
              <a:t>Derive the covariance matrix of the class variable</a:t>
            </a:r>
          </a:p>
          <a:p>
            <a:r>
              <a:rPr lang="en-GB" dirty="0"/>
              <a:t>Compute the within class scatter matrix</a:t>
            </a:r>
          </a:p>
          <a:p>
            <a:r>
              <a:rPr lang="en-GB" dirty="0"/>
              <a:t>Compute the between class scatter matrix</a:t>
            </a:r>
          </a:p>
          <a:p>
            <a:r>
              <a:rPr lang="en-GB" dirty="0"/>
              <a:t>Compute the eigenvalues and eigenvectors from the within class and between class scatter matrix</a:t>
            </a:r>
          </a:p>
          <a:p>
            <a:r>
              <a:rPr lang="en-GB" dirty="0"/>
              <a:t>Sort the eigenvalues and select the top k values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9813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AAF6B-6554-D960-2772-E5A9DAFA4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LDA (Steps)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7E5B8-4EA9-D1CB-8E4A-368A90899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Find the eigenvectors corresponding to the top k eigenvectors</a:t>
            </a:r>
          </a:p>
          <a:p>
            <a:r>
              <a:rPr lang="en-GB" dirty="0"/>
              <a:t>Obtain the LDA by taking the dot product of eigenvectors and original data</a:t>
            </a:r>
            <a:endParaRPr lang="en-BD" dirty="0"/>
          </a:p>
          <a:p>
            <a:endParaRPr lang="en-GB" dirty="0"/>
          </a:p>
          <a:p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8582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90807-82D6-FE54-53B5-26999A1E6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D" dirty="0"/>
              <a:t>Math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764BA-BE4D-909F-8B4E-51A6DEF887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BD" dirty="0"/>
                  <a:t>Compute the linear discriminant projection for the following two dimensional dataset.</a:t>
                </a:r>
              </a:p>
              <a:p>
                <a:r>
                  <a:rPr lang="en-BD" dirty="0"/>
                  <a:t>Samples for class </a:t>
                </a:r>
                <a14:m>
                  <m:oMath xmlns:m="http://schemas.openxmlformats.org/officeDocument/2006/math">
                    <m:r>
                      <a:rPr lang="en-BD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BD" dirty="0"/>
                  <a:t> : X</a:t>
                </a:r>
                <a:r>
                  <a:rPr lang="en-BD" baseline="-25000" dirty="0"/>
                  <a:t>1</a:t>
                </a:r>
                <a:r>
                  <a:rPr lang="en-BD" dirty="0"/>
                  <a:t> = ( x</a:t>
                </a:r>
                <a:r>
                  <a:rPr lang="en-BD" baseline="-25000" dirty="0"/>
                  <a:t>1 , </a:t>
                </a:r>
                <a:r>
                  <a:rPr lang="en-BD" dirty="0"/>
                  <a:t>x</a:t>
                </a:r>
                <a:r>
                  <a:rPr lang="en-BD" baseline="-25000" dirty="0"/>
                  <a:t>2</a:t>
                </a:r>
                <a:r>
                  <a:rPr lang="en-BD" dirty="0"/>
                  <a:t> ) = { (4,2), (2,4), (2,3), (3,6), (4,4) }</a:t>
                </a:r>
              </a:p>
              <a:p>
                <a:r>
                  <a:rPr lang="en-BD" dirty="0"/>
                  <a:t>Samples for class </a:t>
                </a:r>
                <a14:m>
                  <m:oMath xmlns:m="http://schemas.openxmlformats.org/officeDocument/2006/math">
                    <m:r>
                      <a:rPr lang="en-BD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BD" dirty="0"/>
                  <a:t> : X</a:t>
                </a:r>
                <a:r>
                  <a:rPr lang="en-BD" baseline="-25000" dirty="0"/>
                  <a:t>2</a:t>
                </a:r>
                <a:r>
                  <a:rPr lang="en-BD" dirty="0"/>
                  <a:t> = ( x</a:t>
                </a:r>
                <a:r>
                  <a:rPr lang="en-BD" baseline="-25000" dirty="0"/>
                  <a:t>1 , </a:t>
                </a:r>
                <a:r>
                  <a:rPr lang="en-BD" dirty="0"/>
                  <a:t>x</a:t>
                </a:r>
                <a:r>
                  <a:rPr lang="en-BD" baseline="-25000" dirty="0"/>
                  <a:t>2</a:t>
                </a:r>
                <a:r>
                  <a:rPr lang="en-BD" dirty="0"/>
                  <a:t> ) = { (9,10), (6,8), (9,5), (8,7), (10,8) }</a:t>
                </a:r>
              </a:p>
              <a:p>
                <a:endParaRPr lang="en-BD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D764BA-BE4D-909F-8B4E-51A6DEF887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483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712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otebook with math equations on it&#10;&#10;AI-generated content may be incorrect.">
            <a:extLst>
              <a:ext uri="{FF2B5EF4-FFF2-40B4-BE49-F238E27FC236}">
                <a16:creationId xmlns:a16="http://schemas.microsoft.com/office/drawing/2014/main" id="{E2ED135F-92C9-B5E3-441E-9FDE6D2D26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92" t="14433" r="6870" b="23711"/>
          <a:stretch/>
        </p:blipFill>
        <p:spPr>
          <a:xfrm>
            <a:off x="4091234" y="421849"/>
            <a:ext cx="7972923" cy="61957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6FDA56-BD97-8259-38AF-C1F834115A2C}"/>
                  </a:ext>
                </a:extLst>
              </p:cNvPr>
              <p:cNvSpPr txBox="1"/>
              <p:nvPr/>
            </p:nvSpPr>
            <p:spPr>
              <a:xfrm>
                <a:off x="226243" y="1282045"/>
                <a:ext cx="3864992" cy="295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BD" sz="2800" dirty="0"/>
                  <a:t>Samples for class </a:t>
                </a:r>
                <a14:m>
                  <m:oMath xmlns:m="http://schemas.openxmlformats.org/officeDocument/2006/math">
                    <m:r>
                      <a:rPr lang="en-BD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BD" sz="2800" dirty="0"/>
                  <a:t> : X</a:t>
                </a:r>
                <a:r>
                  <a:rPr lang="en-BD" sz="2800" baseline="-25000" dirty="0"/>
                  <a:t>1</a:t>
                </a:r>
                <a:r>
                  <a:rPr lang="en-BD" sz="2800" dirty="0"/>
                  <a:t> = ( x</a:t>
                </a:r>
                <a:r>
                  <a:rPr lang="en-BD" sz="2800" baseline="-25000" dirty="0"/>
                  <a:t>1 , </a:t>
                </a:r>
                <a:r>
                  <a:rPr lang="en-BD" sz="2800" dirty="0"/>
                  <a:t>x</a:t>
                </a:r>
                <a:r>
                  <a:rPr lang="en-BD" sz="2800" baseline="-25000" dirty="0"/>
                  <a:t>2</a:t>
                </a:r>
                <a:r>
                  <a:rPr lang="en-BD" sz="2800" dirty="0"/>
                  <a:t> ) = { (4,2), (2,4), (2,3), (3,6), (4,4) }</a:t>
                </a:r>
              </a:p>
              <a:p>
                <a:r>
                  <a:rPr lang="en-BD" sz="2800" dirty="0"/>
                  <a:t>Samples for class </a:t>
                </a:r>
                <a14:m>
                  <m:oMath xmlns:m="http://schemas.openxmlformats.org/officeDocument/2006/math">
                    <m:r>
                      <a:rPr lang="en-BD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BD" sz="2800" dirty="0"/>
                  <a:t> : X</a:t>
                </a:r>
                <a:r>
                  <a:rPr lang="en-BD" sz="2800" baseline="-25000" dirty="0"/>
                  <a:t>2</a:t>
                </a:r>
                <a:r>
                  <a:rPr lang="en-BD" sz="2800" dirty="0"/>
                  <a:t> = ( x</a:t>
                </a:r>
                <a:r>
                  <a:rPr lang="en-BD" sz="2800" baseline="-25000" dirty="0"/>
                  <a:t>1 , </a:t>
                </a:r>
                <a:r>
                  <a:rPr lang="en-BD" sz="2800" dirty="0"/>
                  <a:t>x</a:t>
                </a:r>
                <a:r>
                  <a:rPr lang="en-BD" sz="2800" baseline="-25000" dirty="0"/>
                  <a:t>2</a:t>
                </a:r>
                <a:r>
                  <a:rPr lang="en-BD" sz="2800" dirty="0"/>
                  <a:t> ) = { (9,10), (6,8), (9,5), (8,7), (10,8) }</a:t>
                </a:r>
              </a:p>
              <a:p>
                <a:endParaRPr lang="en-BD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6FDA56-BD97-8259-38AF-C1F83411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43" y="1282045"/>
                <a:ext cx="3864992" cy="2954655"/>
              </a:xfrm>
              <a:prstGeom prst="rect">
                <a:avLst/>
              </a:prstGeom>
              <a:blipFill>
                <a:blip r:embed="rId3"/>
                <a:stretch>
                  <a:fillRect l="-3268" t="-1709" r="-2614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823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otebook with math equations on it&#10;&#10;AI-generated content may be incorrect.">
            <a:extLst>
              <a:ext uri="{FF2B5EF4-FFF2-40B4-BE49-F238E27FC236}">
                <a16:creationId xmlns:a16="http://schemas.microsoft.com/office/drawing/2014/main" id="{BD576225-547D-322A-59CF-E114677745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5" t="13471" r="6503" b="17526"/>
          <a:stretch/>
        </p:blipFill>
        <p:spPr>
          <a:xfrm>
            <a:off x="4200524" y="0"/>
            <a:ext cx="7991475" cy="68797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1FF6F8-19F6-8A0A-7113-B5A2699B2E5D}"/>
                  </a:ext>
                </a:extLst>
              </p:cNvPr>
              <p:cNvSpPr txBox="1"/>
              <p:nvPr/>
            </p:nvSpPr>
            <p:spPr>
              <a:xfrm>
                <a:off x="226243" y="1282045"/>
                <a:ext cx="3864992" cy="295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BD" sz="2800" dirty="0"/>
                  <a:t>Samples for class </a:t>
                </a:r>
                <a14:m>
                  <m:oMath xmlns:m="http://schemas.openxmlformats.org/officeDocument/2006/math">
                    <m:r>
                      <a:rPr lang="en-BD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BD" sz="2800" dirty="0"/>
                  <a:t> : X</a:t>
                </a:r>
                <a:r>
                  <a:rPr lang="en-BD" sz="2800" baseline="-25000" dirty="0"/>
                  <a:t>1</a:t>
                </a:r>
                <a:r>
                  <a:rPr lang="en-BD" sz="2800" dirty="0"/>
                  <a:t> = ( x</a:t>
                </a:r>
                <a:r>
                  <a:rPr lang="en-BD" sz="2800" baseline="-25000" dirty="0"/>
                  <a:t>1 , </a:t>
                </a:r>
                <a:r>
                  <a:rPr lang="en-BD" sz="2800" dirty="0"/>
                  <a:t>x</a:t>
                </a:r>
                <a:r>
                  <a:rPr lang="en-BD" sz="2800" baseline="-25000" dirty="0"/>
                  <a:t>2</a:t>
                </a:r>
                <a:r>
                  <a:rPr lang="en-BD" sz="2800" dirty="0"/>
                  <a:t> ) = { (4,2), (2,4), (2,3), (3,6), (4,4) }</a:t>
                </a:r>
              </a:p>
              <a:p>
                <a:r>
                  <a:rPr lang="en-BD" sz="2800" dirty="0"/>
                  <a:t>Samples for class </a:t>
                </a:r>
                <a14:m>
                  <m:oMath xmlns:m="http://schemas.openxmlformats.org/officeDocument/2006/math">
                    <m:r>
                      <a:rPr lang="en-BD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BD" sz="2800" dirty="0"/>
                  <a:t> : X</a:t>
                </a:r>
                <a:r>
                  <a:rPr lang="en-BD" sz="2800" baseline="-25000" dirty="0"/>
                  <a:t>2</a:t>
                </a:r>
                <a:r>
                  <a:rPr lang="en-BD" sz="2800" dirty="0"/>
                  <a:t> = ( x</a:t>
                </a:r>
                <a:r>
                  <a:rPr lang="en-BD" sz="2800" baseline="-25000" dirty="0"/>
                  <a:t>1 , </a:t>
                </a:r>
                <a:r>
                  <a:rPr lang="en-BD" sz="2800" dirty="0"/>
                  <a:t>x</a:t>
                </a:r>
                <a:r>
                  <a:rPr lang="en-BD" sz="2800" baseline="-25000" dirty="0"/>
                  <a:t>2</a:t>
                </a:r>
                <a:r>
                  <a:rPr lang="en-BD" sz="2800" dirty="0"/>
                  <a:t> ) = { (9,10), (6,8), (9,5), (8,7), (10,8) }</a:t>
                </a:r>
              </a:p>
              <a:p>
                <a:endParaRPr lang="en-BD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1FF6F8-19F6-8A0A-7113-B5A2699B2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43" y="1282045"/>
                <a:ext cx="3864992" cy="2954655"/>
              </a:xfrm>
              <a:prstGeom prst="rect">
                <a:avLst/>
              </a:prstGeom>
              <a:blipFill>
                <a:blip r:embed="rId3"/>
                <a:stretch>
                  <a:fillRect l="-3268" t="-1709" r="-2614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311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notebook with math equations on it&#10;&#10;AI-generated content may be incorrect.">
            <a:extLst>
              <a:ext uri="{FF2B5EF4-FFF2-40B4-BE49-F238E27FC236}">
                <a16:creationId xmlns:a16="http://schemas.microsoft.com/office/drawing/2014/main" id="{AF882E6A-99AB-0D82-FCCD-782F0B2A2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635" t="11739" r="3398" b="31915"/>
          <a:stretch/>
        </p:blipFill>
        <p:spPr>
          <a:xfrm>
            <a:off x="4194928" y="182562"/>
            <a:ext cx="7811744" cy="649287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46A0DE-8159-DFB3-C1BA-5434E1D1E1D1}"/>
                  </a:ext>
                </a:extLst>
              </p:cNvPr>
              <p:cNvSpPr txBox="1"/>
              <p:nvPr/>
            </p:nvSpPr>
            <p:spPr>
              <a:xfrm>
                <a:off x="226243" y="1282045"/>
                <a:ext cx="3864992" cy="295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BD" sz="2800" dirty="0"/>
                  <a:t>Samples for class </a:t>
                </a:r>
                <a14:m>
                  <m:oMath xmlns:m="http://schemas.openxmlformats.org/officeDocument/2006/math">
                    <m:r>
                      <a:rPr lang="en-BD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BD" sz="2800" dirty="0"/>
                  <a:t> : X</a:t>
                </a:r>
                <a:r>
                  <a:rPr lang="en-BD" sz="2800" baseline="-25000" dirty="0"/>
                  <a:t>1</a:t>
                </a:r>
                <a:r>
                  <a:rPr lang="en-BD" sz="2800" dirty="0"/>
                  <a:t> = ( x</a:t>
                </a:r>
                <a:r>
                  <a:rPr lang="en-BD" sz="2800" baseline="-25000" dirty="0"/>
                  <a:t>1 , </a:t>
                </a:r>
                <a:r>
                  <a:rPr lang="en-BD" sz="2800" dirty="0"/>
                  <a:t>x</a:t>
                </a:r>
                <a:r>
                  <a:rPr lang="en-BD" sz="2800" baseline="-25000" dirty="0"/>
                  <a:t>2</a:t>
                </a:r>
                <a:r>
                  <a:rPr lang="en-BD" sz="2800" dirty="0"/>
                  <a:t> ) = { (4,2), (2,4), (2,3), (3,6), (4,4) }</a:t>
                </a:r>
              </a:p>
              <a:p>
                <a:r>
                  <a:rPr lang="en-BD" sz="2800" dirty="0"/>
                  <a:t>Samples for class </a:t>
                </a:r>
                <a14:m>
                  <m:oMath xmlns:m="http://schemas.openxmlformats.org/officeDocument/2006/math">
                    <m:r>
                      <a:rPr lang="en-BD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8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BD" sz="2800" dirty="0"/>
                  <a:t> : X</a:t>
                </a:r>
                <a:r>
                  <a:rPr lang="en-BD" sz="2800" baseline="-25000" dirty="0"/>
                  <a:t>2</a:t>
                </a:r>
                <a:r>
                  <a:rPr lang="en-BD" sz="2800" dirty="0"/>
                  <a:t> = ( x</a:t>
                </a:r>
                <a:r>
                  <a:rPr lang="en-BD" sz="2800" baseline="-25000" dirty="0"/>
                  <a:t>1 , </a:t>
                </a:r>
                <a:r>
                  <a:rPr lang="en-BD" sz="2800" dirty="0"/>
                  <a:t>x</a:t>
                </a:r>
                <a:r>
                  <a:rPr lang="en-BD" sz="2800" baseline="-25000" dirty="0"/>
                  <a:t>2</a:t>
                </a:r>
                <a:r>
                  <a:rPr lang="en-BD" sz="2800" dirty="0"/>
                  <a:t> ) = { (9,10), (6,8), (9,5), (8,7), (10,8) }</a:t>
                </a:r>
              </a:p>
              <a:p>
                <a:endParaRPr lang="en-BD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46A0DE-8159-DFB3-C1BA-5434E1D1E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43" y="1282045"/>
                <a:ext cx="3864992" cy="2954655"/>
              </a:xfrm>
              <a:prstGeom prst="rect">
                <a:avLst/>
              </a:prstGeom>
              <a:blipFill>
                <a:blip r:embed="rId3"/>
                <a:stretch>
                  <a:fillRect l="-3268" t="-1709" r="-2614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961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otebook with writing on it&#10;&#10;AI-generated content may be incorrect.">
            <a:extLst>
              <a:ext uri="{FF2B5EF4-FFF2-40B4-BE49-F238E27FC236}">
                <a16:creationId xmlns:a16="http://schemas.microsoft.com/office/drawing/2014/main" id="{7D509799-5343-4D36-4BB2-8C9003891E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40" t="11959" r="17045" b="7216"/>
          <a:stretch/>
        </p:blipFill>
        <p:spPr>
          <a:xfrm>
            <a:off x="1356084" y="72275"/>
            <a:ext cx="9710984" cy="671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92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407</Words>
  <Application>Microsoft Macintosh PowerPoint</Application>
  <PresentationFormat>Widescreen</PresentationFormat>
  <Paragraphs>30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Cambria Math</vt:lpstr>
      <vt:lpstr>Office Theme</vt:lpstr>
      <vt:lpstr>LDA</vt:lpstr>
      <vt:lpstr>Introduction</vt:lpstr>
      <vt:lpstr>LDA (Steps)</vt:lpstr>
      <vt:lpstr>LDA (Steps) (Cont’d)</vt:lpstr>
      <vt:lpstr>Math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Rakib Mahmud</dc:creator>
  <cp:lastModifiedBy>Rakib Mahmud</cp:lastModifiedBy>
  <cp:revision>2</cp:revision>
  <dcterms:created xsi:type="dcterms:W3CDTF">2025-09-07T12:31:21Z</dcterms:created>
  <dcterms:modified xsi:type="dcterms:W3CDTF">2025-09-07T17:36:25Z</dcterms:modified>
</cp:coreProperties>
</file>